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8" r:id="rId6"/>
    <p:sldId id="276" r:id="rId7"/>
    <p:sldId id="263" r:id="rId8"/>
    <p:sldId id="264" r:id="rId9"/>
    <p:sldId id="283" r:id="rId10"/>
    <p:sldId id="266" r:id="rId11"/>
    <p:sldId id="297" r:id="rId12"/>
    <p:sldId id="301" r:id="rId13"/>
    <p:sldId id="300" r:id="rId14"/>
    <p:sldId id="267" r:id="rId15"/>
    <p:sldId id="268" r:id="rId16"/>
    <p:sldId id="304" r:id="rId17"/>
    <p:sldId id="303" r:id="rId18"/>
    <p:sldId id="305" r:id="rId19"/>
    <p:sldId id="306" r:id="rId20"/>
    <p:sldId id="307" r:id="rId21"/>
    <p:sldId id="308" r:id="rId22"/>
    <p:sldId id="309" r:id="rId23"/>
    <p:sldId id="284" r:id="rId24"/>
    <p:sldId id="269" r:id="rId25"/>
    <p:sldId id="271" r:id="rId26"/>
    <p:sldId id="310" r:id="rId27"/>
    <p:sldId id="311" r:id="rId28"/>
    <p:sldId id="312" r:id="rId29"/>
    <p:sldId id="285" r:id="rId30"/>
    <p:sldId id="273" r:id="rId31"/>
    <p:sldId id="286" r:id="rId32"/>
    <p:sldId id="274" r:id="rId33"/>
    <p:sldId id="315" r:id="rId34"/>
    <p:sldId id="316" r:id="rId35"/>
    <p:sldId id="314" r:id="rId36"/>
    <p:sldId id="317" r:id="rId37"/>
    <p:sldId id="257" r:id="rId38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B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32" d="100"/>
          <a:sy n="232" d="100"/>
        </p:scale>
        <p:origin x="-1632" y="-288"/>
      </p:cViewPr>
      <p:guideLst>
        <p:guide orient="horz" pos="1650"/>
        <p:guide pos="28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1.xml"/><Relationship Id="rId39" Type="http://schemas.openxmlformats.org/officeDocument/2006/relationships/presProps" Target="presProps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88BF6-9CAB-49BC-BFE5-5C570BE161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F65FA-429F-4373-9479-4C6A1C9316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1F65FA-429F-4373-9479-4C6A1C9316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1F65FA-429F-4373-9479-4C6A1C9316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file:///C:\Users\lenovo\AppData\Local\Temp\wps\INetCache\206b3871d0236ee75c95a530672556c7" TargetMode="Externa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435015" y="607842"/>
            <a:ext cx="6456848" cy="1038659"/>
            <a:chOff x="197963" y="5473122"/>
            <a:chExt cx="8609130" cy="138487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58679" y="5473124"/>
              <a:ext cx="2160716" cy="138487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7963" y="5473125"/>
              <a:ext cx="2160716" cy="138487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46377" y="5473122"/>
              <a:ext cx="2160716" cy="138487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85661" y="5473123"/>
              <a:ext cx="2160716" cy="1384875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422031" y="3756724"/>
            <a:ext cx="8482819" cy="262235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22031" y="1646501"/>
            <a:ext cx="8482819" cy="20362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254" y="485336"/>
            <a:ext cx="5061602" cy="449920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84651" y="2086177"/>
            <a:ext cx="4298611" cy="62230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我知道的那些汉服</a:t>
            </a:r>
            <a:endParaRPr lang="zh-CN" altLang="en-US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85331" y="2774938"/>
            <a:ext cx="2637899" cy="2762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演讲人：王梦娜    演讲时间：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2021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0505" y="-45466"/>
            <a:ext cx="2551209" cy="2632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0"/>
          <p:cNvSpPr/>
          <p:nvPr/>
        </p:nvSpPr>
        <p:spPr>
          <a:xfrm>
            <a:off x="3841651" y="1221562"/>
            <a:ext cx="1299845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l"/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衿（jīn）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7" name="TextBox 84"/>
          <p:cNvSpPr txBox="1"/>
          <p:nvPr/>
        </p:nvSpPr>
        <p:spPr>
          <a:xfrm>
            <a:off x="3841651" y="1564042"/>
            <a:ext cx="4672820" cy="671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古代服装下连到前襟的衣领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Rectangle 80"/>
          <p:cNvSpPr/>
          <p:nvPr/>
        </p:nvSpPr>
        <p:spPr>
          <a:xfrm>
            <a:off x="3857476" y="2286514"/>
            <a:ext cx="1163320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l"/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祍（rèn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9" name="TextBox 84"/>
          <p:cNvSpPr txBox="1"/>
          <p:nvPr/>
        </p:nvSpPr>
        <p:spPr>
          <a:xfrm>
            <a:off x="3857476" y="2628994"/>
            <a:ext cx="4672820" cy="671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衣襟，根据掩襟的方向 （特指外襟）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80"/>
          <p:cNvSpPr/>
          <p:nvPr/>
        </p:nvSpPr>
        <p:spPr>
          <a:xfrm>
            <a:off x="3882804" y="3396598"/>
            <a:ext cx="557530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l"/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带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1" name="TextBox 84"/>
          <p:cNvSpPr txBox="1"/>
          <p:nvPr/>
        </p:nvSpPr>
        <p:spPr>
          <a:xfrm>
            <a:off x="3730404" y="3693993"/>
            <a:ext cx="4672820" cy="671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系的带子，同系，汉服几乎不用一颗扣子，全由系带结缨的方式穿戴</a:t>
            </a: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pic>
        <p:nvPicPr>
          <p:cNvPr id="2" name="图片 1" descr="C:\Users\lenovo\Pictures\全部.jpg全部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35280" y="1717448"/>
            <a:ext cx="3506372" cy="2419350"/>
          </a:xfrm>
          <a:prstGeom prst="ellipse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endParaRPr lang="zh-CN" altLang="en-US" sz="1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汉服的十大结构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lenovo\Pictures\特点.png特点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15210" y="1005205"/>
            <a:ext cx="5551805" cy="378777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汉服主要特点的总结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036299" y="3492304"/>
            <a:ext cx="5824025" cy="285377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3906010" y="1379525"/>
            <a:ext cx="3497657" cy="34544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交领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23"/>
          <p:cNvSpPr>
            <a:spLocks noChangeArrowheads="1"/>
          </p:cNvSpPr>
          <p:nvPr/>
        </p:nvSpPr>
        <p:spPr bwMode="auto">
          <a:xfrm>
            <a:off x="3906010" y="2399527"/>
            <a:ext cx="4031686" cy="91440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eaLnBrk="1" hangingPunct="1"/>
            <a:endParaRPr lang="en-US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交领襦裙： 交领齐腰襦裙其实比较适合日常的，现在汉服越来越被大众接受，身边经常会看到穿交领襦裙的妹纸出行。</a:t>
            </a:r>
            <a:endParaRPr lang="en-US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06010" y="1927108"/>
            <a:ext cx="4031686" cy="4375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汉服一般交领为多，像襦裙、袄裙、曲裾等都是交领居多。当然除交领之外还有对襟、圆领等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 descr="C:\Users\lenovo\Pictures\交领齐腰襦裙.jpg交领齐腰襦裙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3470" y="1141176"/>
            <a:ext cx="2609558" cy="33426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汉服的基本特点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036299" y="3492304"/>
            <a:ext cx="5824025" cy="285377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3906010" y="1379525"/>
            <a:ext cx="3497657" cy="34544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交领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23"/>
          <p:cNvSpPr>
            <a:spLocks noChangeArrowheads="1"/>
          </p:cNvSpPr>
          <p:nvPr/>
        </p:nvSpPr>
        <p:spPr bwMode="auto">
          <a:xfrm>
            <a:off x="3906010" y="2399527"/>
            <a:ext cx="4031686" cy="108394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eaLnBrk="1" hangingPunct="1"/>
            <a:endParaRPr lang="en-US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袄裙是明代女装的一种通称，不是固定术语，袄是袄，裙是裙。明代盛行衣掩裙的袄裙打扮，清朝汉女装继承了大体款式。袄裙的款式也影响了朝鲜宫样以及中国其他民族。我们在看韩剧的时候，里面出现的韩服也是受到了咱们袄裙影响的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06010" y="1927108"/>
            <a:ext cx="4031686" cy="25273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交领袄裙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 descr="C:\Users\lenovo\Pictures\袄裙.jpg袄裙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46344" y="848632"/>
            <a:ext cx="2543810" cy="394296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汉服的基本特点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036299" y="3492304"/>
            <a:ext cx="5824025" cy="285377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3906010" y="1363650"/>
            <a:ext cx="3497657" cy="34544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交领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23"/>
          <p:cNvSpPr>
            <a:spLocks noChangeArrowheads="1"/>
          </p:cNvSpPr>
          <p:nvPr/>
        </p:nvSpPr>
        <p:spPr bwMode="auto">
          <a:xfrm>
            <a:off x="3906010" y="2399527"/>
            <a:ext cx="4031686" cy="108394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古代深衣之裳计有十二幅，皆宽头在下，狭头在上，通称为衽(rèn)，接续其衽而钩其旁边者为"曲裾"。像我们在电视剧《美人心计》中，所看到的服饰就多为曲裾。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06010" y="1927108"/>
            <a:ext cx="4031686" cy="25273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交领曲裾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 descr="C:\Users\lenovo\Pictures\曲裾.png曲裾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05850" y="1027829"/>
            <a:ext cx="2609558" cy="35388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汉服的基本特点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036299" y="3492304"/>
            <a:ext cx="5824025" cy="285377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3906010" y="1363650"/>
            <a:ext cx="3497657" cy="34544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右衽（rèn）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23"/>
          <p:cNvSpPr>
            <a:spLocks noChangeArrowheads="1"/>
          </p:cNvSpPr>
          <p:nvPr/>
        </p:nvSpPr>
        <p:spPr bwMode="auto">
          <a:xfrm>
            <a:off x="3906010" y="2399527"/>
            <a:ext cx="4031686" cy="125349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eaLnBrk="1" hangingPunct="1"/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右衽是汉服始终保留的特点，但并非汉服独有。因此右衽成为汉族的象征符号之一。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另外，左衽也被用来指死者，在陪葬的壁画和绘画先人的画像中，使用左衽，以示阴阳有别。所以千万不要弄错了左右哟！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06010" y="1927108"/>
            <a:ext cx="4031686" cy="4375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右衽是汉服始终保留的特点，但并非汉服独有。因此右衽成为汉族的象征符号之一。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 descr="C:\Users\lenovo\Pictures\右葚.jpg右葚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05850" y="1466614"/>
            <a:ext cx="2609558" cy="26612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汉服的基本特点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036299" y="3492304"/>
            <a:ext cx="5824025" cy="285377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3906010" y="1357300"/>
            <a:ext cx="3497657" cy="34544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系带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23"/>
          <p:cNvSpPr>
            <a:spLocks noChangeArrowheads="1"/>
          </p:cNvSpPr>
          <p:nvPr/>
        </p:nvSpPr>
        <p:spPr bwMode="auto">
          <a:xfrm>
            <a:off x="3906010" y="2399527"/>
            <a:ext cx="4031686" cy="91440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       上襦的系带先系里面的带，再系外面的带。具体情况，如图所示。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06010" y="1927108"/>
            <a:ext cx="4031686" cy="62230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       汉服主要使用系带结缨的方式进行穿戴，用衣带固定衣服的各个部位。当然，也有少数使用纽襻（pàn）。这里，我们简单介绍下上襦下裙如何系带。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 descr="C:\Users\lenovo\Pictures\细带.png细带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1245" y="2170512"/>
            <a:ext cx="2609558" cy="13716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汉服的基本特点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036299" y="3492304"/>
            <a:ext cx="5824025" cy="285377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3906010" y="1357300"/>
            <a:ext cx="3497657" cy="34544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       下裙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23"/>
          <p:cNvSpPr>
            <a:spLocks noChangeArrowheads="1"/>
          </p:cNvSpPr>
          <p:nvPr/>
        </p:nvSpPr>
        <p:spPr bwMode="auto">
          <a:xfrm>
            <a:off x="3906010" y="2399527"/>
            <a:ext cx="4031686" cy="91440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              一片式下裙系带有两种方法，一种是有两根的带子，另一种是四根带子的。系带方法如图所示。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06010" y="1927108"/>
            <a:ext cx="4031686" cy="25273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             可分为一片式系带和两片式系带。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 descr="C:\Users\lenovo\Pictures\下裙.jpg下裙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1245" y="2295925"/>
            <a:ext cx="2609558" cy="11207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汉服的基本特点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036299" y="3492304"/>
            <a:ext cx="5824025" cy="285377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3906010" y="1357300"/>
            <a:ext cx="3497657" cy="34544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两片式下裙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23"/>
          <p:cNvSpPr>
            <a:spLocks noChangeArrowheads="1"/>
          </p:cNvSpPr>
          <p:nvPr/>
        </p:nvSpPr>
        <p:spPr bwMode="auto">
          <a:xfrm>
            <a:off x="3906010" y="2399527"/>
            <a:ext cx="4031686" cy="91440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       上襦的系带先系里面的带，再系外面的带。具体情况，如图所示。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06010" y="1927108"/>
            <a:ext cx="4031686" cy="4375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  先系后片的，再系前片。先将后片的带绕到前面系好后，然后把前片的带从后面再绕回到前面系好，可看下图理解。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 descr="C:\Users\lenovo\Pictures\2qun.jpg2qun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5005" y="1106170"/>
            <a:ext cx="2501265" cy="25349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汉服的基本特点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036299" y="3492304"/>
            <a:ext cx="5824025" cy="285377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3906010" y="1357300"/>
            <a:ext cx="3497657" cy="34544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系带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23"/>
          <p:cNvSpPr>
            <a:spLocks noChangeArrowheads="1"/>
          </p:cNvSpPr>
          <p:nvPr/>
        </p:nvSpPr>
        <p:spPr bwMode="auto">
          <a:xfrm>
            <a:off x="3906010" y="2399527"/>
            <a:ext cx="4031686" cy="57594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可看图理解。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06010" y="1927108"/>
            <a:ext cx="4031686" cy="25273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两片式下裙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 descr="C:\Users\lenovo\Pictures\2系.jpg2系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13790" y="1022350"/>
            <a:ext cx="2154555" cy="25196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汉服的基本特点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1318536" y="2825465"/>
            <a:ext cx="556591" cy="556591"/>
          </a:xfrm>
          <a:prstGeom prst="diamond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3397962" y="2825465"/>
            <a:ext cx="556591" cy="556591"/>
          </a:xfrm>
          <a:prstGeom prst="diamond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5477389" y="2825464"/>
            <a:ext cx="556591" cy="556591"/>
          </a:xfrm>
          <a:prstGeom prst="diamond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7535714" y="2825463"/>
            <a:ext cx="556591" cy="556591"/>
          </a:xfrm>
          <a:prstGeom prst="diamond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矩形 23"/>
          <p:cNvSpPr>
            <a:spLocks noChangeArrowheads="1"/>
          </p:cNvSpPr>
          <p:nvPr/>
        </p:nvSpPr>
        <p:spPr bwMode="auto">
          <a:xfrm>
            <a:off x="566321" y="4015253"/>
            <a:ext cx="2079162" cy="19113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汉服的历史</a:t>
            </a:r>
            <a:endParaRPr lang="zh-CN" altLang="en-US" sz="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 23"/>
          <p:cNvSpPr>
            <a:spLocks noChangeArrowheads="1"/>
          </p:cNvSpPr>
          <p:nvPr/>
        </p:nvSpPr>
        <p:spPr bwMode="auto">
          <a:xfrm>
            <a:off x="2645747" y="4015253"/>
            <a:ext cx="2079162" cy="19113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在结构上，汉服分为十个部分</a:t>
            </a:r>
            <a:endParaRPr lang="en-US" altLang="zh-CN" sz="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矩形 23"/>
          <p:cNvSpPr>
            <a:spLocks noChangeArrowheads="1"/>
          </p:cNvSpPr>
          <p:nvPr/>
        </p:nvSpPr>
        <p:spPr bwMode="auto">
          <a:xfrm>
            <a:off x="4725172" y="4015253"/>
            <a:ext cx="2079162" cy="19113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四千年了她终于出圈 </a:t>
            </a:r>
            <a:endParaRPr lang="en-US" altLang="zh-CN" sz="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矩形 23"/>
          <p:cNvSpPr>
            <a:spLocks noChangeArrowheads="1"/>
          </p:cNvSpPr>
          <p:nvPr/>
        </p:nvSpPr>
        <p:spPr bwMode="auto">
          <a:xfrm>
            <a:off x="6783498" y="4015253"/>
            <a:ext cx="2079162" cy="19113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汉服确实已经成为一种新的风潮</a:t>
            </a:r>
            <a:endParaRPr lang="en-US" altLang="zh-CN" sz="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83140" y="2953717"/>
            <a:ext cx="427382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7597" y="2953717"/>
            <a:ext cx="427382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46964" y="2971687"/>
            <a:ext cx="427382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00318" y="2953717"/>
            <a:ext cx="427382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22"/>
          <p:cNvSpPr txBox="1">
            <a:spLocks noChangeArrowheads="1"/>
          </p:cNvSpPr>
          <p:nvPr/>
        </p:nvSpPr>
        <p:spPr bwMode="auto">
          <a:xfrm>
            <a:off x="777853" y="3586918"/>
            <a:ext cx="1587154" cy="29908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简单的解释</a:t>
            </a:r>
            <a:endParaRPr lang="zh-CN" altLang="en-US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2877710" y="3586915"/>
            <a:ext cx="1587154" cy="29908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汉服的十大结构</a:t>
            </a:r>
            <a:endParaRPr lang="zh-CN" altLang="en-US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文本框 22"/>
          <p:cNvSpPr txBox="1">
            <a:spLocks noChangeArrowheads="1"/>
          </p:cNvSpPr>
          <p:nvPr/>
        </p:nvSpPr>
        <p:spPr bwMode="auto">
          <a:xfrm>
            <a:off x="4966677" y="3576976"/>
            <a:ext cx="1587154" cy="29908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生活中看到的</a:t>
            </a:r>
            <a:endParaRPr lang="zh-CN" altLang="en-US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056132" y="3576976"/>
            <a:ext cx="1587154" cy="29908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汉服市场爆发</a:t>
            </a:r>
            <a:endParaRPr lang="zh-CN" altLang="en-US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86690" y="858472"/>
            <a:ext cx="3955667" cy="991870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000" dirty="0">
                <a:latin typeface="Castellar" panose="020A0402060406010301" pitchFamily="18" charset="0"/>
                <a:ea typeface="微软雅黑" panose="020B0503020204020204" charset="-122"/>
              </a:rPr>
              <a:t>了解的汉服</a:t>
            </a:r>
            <a:endParaRPr lang="zh-CN" altLang="en-US" sz="3000" dirty="0">
              <a:latin typeface="Castellar" panose="020A0402060406010301" pitchFamily="18" charset="0"/>
              <a:ea typeface="微软雅黑" panose="020B0503020204020204" charset="-122"/>
            </a:endParaRPr>
          </a:p>
          <a:p>
            <a:pPr marL="1828800" lvl="4" indent="0" algn="ctr">
              <a:buNone/>
            </a:pPr>
            <a:endParaRPr lang="zh-CN" altLang="en-US" sz="3000" dirty="0">
              <a:solidFill>
                <a:schemeClr val="tx1"/>
              </a:solidFill>
              <a:latin typeface="Castellar" panose="020A0402060406010301" pitchFamily="18" charset="0"/>
              <a:ea typeface="微软雅黑" panose="020B050302020402020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0724" y="562270"/>
            <a:ext cx="1363902" cy="12881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358562" y="614938"/>
            <a:ext cx="1308137" cy="1235462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1304908" y="1799328"/>
            <a:ext cx="6319911" cy="603281"/>
            <a:chOff x="0" y="5716103"/>
            <a:chExt cx="11962390" cy="1141897"/>
          </a:xfrm>
        </p:grpSpPr>
        <p:grpSp>
          <p:nvGrpSpPr>
            <p:cNvPr id="26" name="组合 25"/>
            <p:cNvGrpSpPr/>
            <p:nvPr/>
          </p:nvGrpSpPr>
          <p:grpSpPr>
            <a:xfrm>
              <a:off x="0" y="5757791"/>
              <a:ext cx="6839480" cy="1100209"/>
              <a:chOff x="197963" y="5473122"/>
              <a:chExt cx="8609130" cy="1384878"/>
            </a:xfrm>
          </p:grpSpPr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58679" y="5473124"/>
                <a:ext cx="2160716" cy="1384875"/>
              </a:xfrm>
              <a:prstGeom prst="rect">
                <a:avLst/>
              </a:prstGeom>
            </p:spPr>
          </p:pic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7963" y="5473125"/>
                <a:ext cx="2160716" cy="1384875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46377" y="5473122"/>
                <a:ext cx="2160716" cy="1384875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85661" y="5473123"/>
                <a:ext cx="2160716" cy="1384875"/>
              </a:xfrm>
              <a:prstGeom prst="rect">
                <a:avLst/>
              </a:prstGeom>
            </p:spPr>
          </p:pic>
        </p:grpSp>
        <p:grpSp>
          <p:nvGrpSpPr>
            <p:cNvPr id="31" name="组合 30"/>
            <p:cNvGrpSpPr/>
            <p:nvPr/>
          </p:nvGrpSpPr>
          <p:grpSpPr>
            <a:xfrm>
              <a:off x="6839480" y="5716103"/>
              <a:ext cx="5122910" cy="1100208"/>
              <a:chOff x="197963" y="5473123"/>
              <a:chExt cx="6448414" cy="1384877"/>
            </a:xfrm>
          </p:grpSpPr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58679" y="5473124"/>
                <a:ext cx="2160716" cy="1384875"/>
              </a:xfrm>
              <a:prstGeom prst="rect">
                <a:avLst/>
              </a:prstGeom>
            </p:spPr>
          </p:pic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7963" y="5473125"/>
                <a:ext cx="2160716" cy="1384875"/>
              </a:xfrm>
              <a:prstGeom prst="rect">
                <a:avLst/>
              </a:prstGeom>
            </p:spPr>
          </p:pic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85661" y="5473123"/>
                <a:ext cx="2160716" cy="138487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22031" y="4419202"/>
            <a:ext cx="8482819" cy="262235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22031" y="1646500"/>
            <a:ext cx="8482819" cy="26646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572355" y="949569"/>
            <a:ext cx="4332495" cy="696932"/>
            <a:chOff x="197963" y="5473122"/>
            <a:chExt cx="8609130" cy="138487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58679" y="5473124"/>
              <a:ext cx="2160716" cy="138487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7963" y="5473125"/>
              <a:ext cx="2160716" cy="138487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46377" y="5473122"/>
              <a:ext cx="2160716" cy="138487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85661" y="5473123"/>
              <a:ext cx="2160716" cy="1384875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3349270" y="2085493"/>
            <a:ext cx="1991128" cy="57594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3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生活中</a:t>
            </a:r>
            <a:endParaRPr lang="zh-CN" altLang="en-US" sz="33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49270" y="3348913"/>
            <a:ext cx="4021103" cy="2762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而且近几年，穿汉服确实已经成为一种新的风潮</a:t>
            </a:r>
            <a:endParaRPr lang="en-US" altLang="zh-CN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5" y="1415824"/>
            <a:ext cx="3254844" cy="335840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371494" y="2689767"/>
            <a:ext cx="3375676" cy="57594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300" b="1" dirty="0">
                <a:latin typeface="微软雅黑" panose="020B0503020204020204" charset="-122"/>
                <a:ea typeface="微软雅黑" panose="020B0503020204020204" charset="-122"/>
              </a:rPr>
              <a:t>她终于出圈了</a:t>
            </a:r>
            <a:endParaRPr lang="zh-CN" altLang="en-US" sz="33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41968" y="1840790"/>
            <a:ext cx="7930649" cy="1893849"/>
            <a:chOff x="999451" y="2444227"/>
            <a:chExt cx="10574198" cy="2525132"/>
          </a:xfrm>
        </p:grpSpPr>
        <p:sp>
          <p:nvSpPr>
            <p:cNvPr id="7" name="矩形 6"/>
            <p:cNvSpPr/>
            <p:nvPr/>
          </p:nvSpPr>
          <p:spPr>
            <a:xfrm>
              <a:off x="1875811" y="4359759"/>
              <a:ext cx="596347" cy="6096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01</a:t>
              </a:r>
              <a:endPara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" name="文本框 22"/>
            <p:cNvSpPr txBox="1">
              <a:spLocks noChangeArrowheads="1"/>
            </p:cNvSpPr>
            <p:nvPr/>
          </p:nvSpPr>
          <p:spPr bwMode="auto">
            <a:xfrm>
              <a:off x="999451" y="2444227"/>
              <a:ext cx="2475055" cy="4292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zh-CN" altLang="en-US" sz="15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地铁上↓</a:t>
              </a:r>
              <a:endPara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9" name="矩形 23"/>
            <p:cNvSpPr>
              <a:spLocks noChangeArrowheads="1"/>
            </p:cNvSpPr>
            <p:nvPr/>
          </p:nvSpPr>
          <p:spPr bwMode="auto">
            <a:xfrm>
              <a:off x="1022096" y="3024967"/>
              <a:ext cx="2278527" cy="3471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/>
              <a:endParaRPr lang="zh-CN" altLang="en-US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485661" y="4359759"/>
              <a:ext cx="596347" cy="6096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  <a:endPara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1" name="文本框 22"/>
            <p:cNvSpPr txBox="1">
              <a:spLocks noChangeArrowheads="1"/>
            </p:cNvSpPr>
            <p:nvPr/>
          </p:nvSpPr>
          <p:spPr bwMode="auto">
            <a:xfrm>
              <a:off x="3609302" y="2462853"/>
              <a:ext cx="2475055" cy="7374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zh-CN" altLang="en-US" sz="15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商场内↓</a:t>
              </a:r>
              <a:endPara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en-US" altLang="zh-CN" sz="15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endParaRPr lang="en-US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2" name="矩形 23"/>
            <p:cNvSpPr>
              <a:spLocks noChangeArrowheads="1"/>
            </p:cNvSpPr>
            <p:nvPr/>
          </p:nvSpPr>
          <p:spPr bwMode="auto">
            <a:xfrm>
              <a:off x="3631946" y="3024967"/>
              <a:ext cx="2278527" cy="3471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/>
              <a:endParaRPr lang="zh-CN" altLang="en-US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230308" y="4359759"/>
              <a:ext cx="596347" cy="6096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</a:t>
              </a:r>
              <a:endPara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文本框 22"/>
            <p:cNvSpPr txBox="1">
              <a:spLocks noChangeArrowheads="1"/>
            </p:cNvSpPr>
            <p:nvPr/>
          </p:nvSpPr>
          <p:spPr bwMode="auto">
            <a:xfrm>
              <a:off x="6353948" y="2444227"/>
              <a:ext cx="2475055" cy="7374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zh-CN" altLang="en-US" sz="15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甚至景区里↓</a:t>
              </a:r>
              <a:endPara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endPara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74955" y="4359759"/>
              <a:ext cx="596347" cy="6096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04</a:t>
              </a:r>
              <a:endPara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7" name="文本框 22"/>
            <p:cNvSpPr txBox="1">
              <a:spLocks noChangeArrowheads="1"/>
            </p:cNvSpPr>
            <p:nvPr/>
          </p:nvSpPr>
          <p:spPr bwMode="auto">
            <a:xfrm>
              <a:off x="9098594" y="2444227"/>
              <a:ext cx="2475055" cy="4292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zh-CN" altLang="en-US" sz="15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婚礼上</a:t>
              </a:r>
              <a:endPara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48472" y="4104841"/>
            <a:ext cx="6456848" cy="1038659"/>
            <a:chOff x="197963" y="5473122"/>
            <a:chExt cx="8609130" cy="1384878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58679" y="5473124"/>
              <a:ext cx="2160716" cy="1384875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7963" y="5473125"/>
              <a:ext cx="2160716" cy="1384875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46377" y="5473122"/>
              <a:ext cx="2160716" cy="1384875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85661" y="5473123"/>
              <a:ext cx="2160716" cy="1384875"/>
            </a:xfrm>
            <a:prstGeom prst="rect">
              <a:avLst/>
            </a:prstGeom>
          </p:spPr>
        </p:pic>
      </p:grpSp>
      <p:sp>
        <p:nvSpPr>
          <p:cNvPr id="23" name="矩形 22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汉服确实已经成为一种新的风潮	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0"/>
          <p:cNvSpPr/>
          <p:nvPr/>
        </p:nvSpPr>
        <p:spPr>
          <a:xfrm>
            <a:off x="3208055" y="1622492"/>
            <a:ext cx="1014730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r"/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地铁上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001" y="703833"/>
            <a:ext cx="2350000" cy="410000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rot="2187414">
            <a:off x="4911213" y="1061884"/>
            <a:ext cx="3419392" cy="2947751"/>
          </a:xfrm>
          <a:prstGeom prst="triangle">
            <a:avLst/>
          </a:prstGeom>
          <a:noFill/>
          <a:ln>
            <a:solidFill>
              <a:srgbClr val="94BC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生活中的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4370070" y="859155"/>
            <a:ext cx="3286760" cy="39446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0"/>
          <p:cNvSpPr/>
          <p:nvPr/>
        </p:nvSpPr>
        <p:spPr>
          <a:xfrm>
            <a:off x="3093755" y="1622492"/>
            <a:ext cx="1129030" cy="71755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r"/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商场内↓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  <a:p>
            <a:pPr algn="r"/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001" y="703833"/>
            <a:ext cx="2350000" cy="410000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rot="2187414">
            <a:off x="4911213" y="1061884"/>
            <a:ext cx="3419392" cy="2947751"/>
          </a:xfrm>
          <a:prstGeom prst="triangle">
            <a:avLst/>
          </a:prstGeom>
          <a:noFill/>
          <a:ln>
            <a:solidFill>
              <a:srgbClr val="94BC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生活中的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0" name="图片 99" descr="C:\Users\lenovo\Pictures\QQ截图20210521130503.pngQQ截图20210521130503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22115" y="1119505"/>
            <a:ext cx="3662680" cy="32111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0"/>
          <p:cNvSpPr/>
          <p:nvPr/>
        </p:nvSpPr>
        <p:spPr>
          <a:xfrm>
            <a:off x="2636555" y="1622492"/>
            <a:ext cx="1586230" cy="71755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r"/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甚至景区里↓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  <a:p>
            <a:pPr algn="r"/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001" y="703833"/>
            <a:ext cx="2350000" cy="410000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rot="2187414">
            <a:off x="4911213" y="1061884"/>
            <a:ext cx="3419392" cy="2947751"/>
          </a:xfrm>
          <a:prstGeom prst="triangle">
            <a:avLst/>
          </a:prstGeom>
          <a:noFill/>
          <a:ln>
            <a:solidFill>
              <a:srgbClr val="94BC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生活中的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0" name="图片 99" descr="C:\Users\lenovo\Pictures\截取.png截取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16555" y="2124075"/>
            <a:ext cx="4740275" cy="2613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0"/>
          <p:cNvSpPr/>
          <p:nvPr/>
        </p:nvSpPr>
        <p:spPr>
          <a:xfrm>
            <a:off x="1428750" y="1622425"/>
            <a:ext cx="4802505" cy="717550"/>
          </a:xfrm>
          <a:prstGeom prst="rect">
            <a:avLst/>
          </a:prstGeom>
        </p:spPr>
        <p:txBody>
          <a:bodyPr wrap="square" lIns="164564" tIns="82283" rIns="164564" bIns="82283">
            <a:spAutoFit/>
          </a:bodyPr>
          <a:lstStyle/>
          <a:p>
            <a:pPr algn="r"/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婚礼上：新娘子，凤冠霞帔；新郎官，状元服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001" y="703833"/>
            <a:ext cx="2350000" cy="410000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rot="2187414">
            <a:off x="4911213" y="1061884"/>
            <a:ext cx="3419392" cy="2947751"/>
          </a:xfrm>
          <a:prstGeom prst="triangle">
            <a:avLst/>
          </a:prstGeom>
          <a:noFill/>
          <a:ln>
            <a:solidFill>
              <a:srgbClr val="94BC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生活中的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0" name="图片 99" descr="C:\Users\lenovo\Pictures\QQ截图20210521130811.pngQQ截图20210521130811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069465" y="2063115"/>
            <a:ext cx="5360670" cy="27698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22031" y="4419202"/>
            <a:ext cx="8482819" cy="262235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22031" y="1646500"/>
            <a:ext cx="8482819" cy="26646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572355" y="949569"/>
            <a:ext cx="4332495" cy="696932"/>
            <a:chOff x="197963" y="5473122"/>
            <a:chExt cx="8609130" cy="138487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58679" y="5473124"/>
              <a:ext cx="2160716" cy="138487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7963" y="5473125"/>
              <a:ext cx="2160716" cy="138487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46377" y="5473122"/>
              <a:ext cx="2160716" cy="138487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85661" y="5473123"/>
              <a:ext cx="2160716" cy="1384875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3349270" y="2085493"/>
            <a:ext cx="1991128" cy="57594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300" b="1" dirty="0">
                <a:latin typeface="微软雅黑" panose="020B0503020204020204" charset="-122"/>
                <a:ea typeface="微软雅黑" panose="020B0503020204020204" charset="-122"/>
              </a:rPr>
              <a:t>汉服市场</a:t>
            </a:r>
            <a:endParaRPr lang="zh-CN" altLang="en-US" sz="33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49270" y="3348913"/>
            <a:ext cx="4021103" cy="2762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越来越多人开始认同汉服文化复兴，不再向汉服爱好者投去打量目光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5" y="1431064"/>
            <a:ext cx="3254844" cy="335840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349269" y="2631982"/>
            <a:ext cx="3375676" cy="57594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300" b="1" dirty="0">
                <a:latin typeface="微软雅黑" panose="020B0503020204020204" charset="-122"/>
                <a:ea typeface="微软雅黑" panose="020B0503020204020204" charset="-122"/>
              </a:rPr>
              <a:t>爆发</a:t>
            </a:r>
            <a:endParaRPr lang="zh-CN" altLang="en-US" sz="33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lenovo\Pictures\他死.png他死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85085" y="1272540"/>
            <a:ext cx="3379470" cy="2653030"/>
          </a:xfrm>
          <a:prstGeom prst="ellipse">
            <a:avLst/>
          </a:prstGeom>
        </p:spPr>
      </p:pic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2705735" y="3925570"/>
            <a:ext cx="4056380" cy="39116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对待汉服理性平和、认同包容的社会心态，真好啊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990850" y="313055"/>
            <a:ext cx="3517265" cy="767080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76岁老奶奶穿汉服出行，路人随拍火遍抖音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125345" y="313055"/>
            <a:ext cx="4382770" cy="347980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汉服指的是汉族服饰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76246" y="1561514"/>
            <a:ext cx="948710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4500" b="1" dirty="0">
                <a:solidFill>
                  <a:srgbClr val="94BC7F"/>
                </a:solidFill>
                <a:latin typeface="汉仪黑荔枝体简" panose="00020600040101010101" pitchFamily="18" charset="-122"/>
                <a:ea typeface="汉仪黑荔枝体简" panose="00020600040101010101" pitchFamily="18" charset="-122"/>
              </a:rPr>
              <a:t>01</a:t>
            </a:r>
            <a:endParaRPr lang="zh-CN" altLang="en-US" sz="4500" b="1" dirty="0">
              <a:solidFill>
                <a:srgbClr val="94BC7F"/>
              </a:solidFill>
              <a:latin typeface="汉仪黑荔枝体简" panose="00020600040101010101" pitchFamily="18" charset="-122"/>
              <a:ea typeface="汉仪黑荔枝体简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19265" y="1617785"/>
            <a:ext cx="1088978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4500" b="1" dirty="0">
                <a:solidFill>
                  <a:srgbClr val="94BC7F"/>
                </a:solidFill>
                <a:latin typeface="汉仪黑荔枝体简" panose="00020600040101010101" pitchFamily="18" charset="-122"/>
                <a:ea typeface="汉仪黑荔枝体简" panose="00020600040101010101" pitchFamily="18" charset="-122"/>
              </a:rPr>
              <a:t>02</a:t>
            </a:r>
            <a:endParaRPr lang="zh-CN" altLang="en-US" sz="4500" b="1" dirty="0">
              <a:solidFill>
                <a:srgbClr val="94BC7F"/>
              </a:solidFill>
              <a:latin typeface="汉仪黑荔枝体简" panose="00020600040101010101" pitchFamily="18" charset="-122"/>
              <a:ea typeface="汉仪黑荔枝体简" panose="00020600040101010101" pitchFamily="18" charset="-122"/>
            </a:endParaRPr>
          </a:p>
        </p:txBody>
      </p:sp>
      <p:cxnSp>
        <p:nvCxnSpPr>
          <p:cNvPr id="18" name="直接连接符 9"/>
          <p:cNvCxnSpPr/>
          <p:nvPr/>
        </p:nvCxnSpPr>
        <p:spPr>
          <a:xfrm>
            <a:off x="1355613" y="2275113"/>
            <a:ext cx="65414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0"/>
          <p:cNvCxnSpPr/>
          <p:nvPr/>
        </p:nvCxnSpPr>
        <p:spPr>
          <a:xfrm>
            <a:off x="5555112" y="2275504"/>
            <a:ext cx="65414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607224" y="2477433"/>
            <a:ext cx="1998655" cy="28384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b="1" dirty="0">
                <a:latin typeface="汉仪黑荔枝体简" panose="00020600040101010101" pitchFamily="18" charset="-122"/>
                <a:ea typeface="汉仪黑荔枝体简" panose="00020600040101010101" pitchFamily="18" charset="-122"/>
              </a:rPr>
              <a:t>汉服的分支</a:t>
            </a:r>
            <a:endParaRPr lang="zh-CN" altLang="en-US" b="1" dirty="0">
              <a:latin typeface="汉仪黑荔枝体简" panose="00020600040101010101" pitchFamily="18" charset="-122"/>
              <a:ea typeface="汉仪黑荔枝体简" panose="00020600040101010101" pitchFamily="18" charset="-122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799481" y="2874410"/>
            <a:ext cx="1766538" cy="483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CC0099"/>
              </a:buClr>
            </a:pPr>
            <a:r>
              <a:rPr lang="en-US" altLang="zh-CN" sz="900" dirty="0">
                <a:latin typeface="汉仪黑荔枝体简" panose="00020600040101010101" pitchFamily="18" charset="-122"/>
                <a:ea typeface="汉仪黑荔枝体简" panose="00020600040101010101" pitchFamily="18" charset="-122"/>
              </a:rPr>
              <a:t>唐装、宋服、明袍等等这些都是汉服的分</a:t>
            </a:r>
            <a:endParaRPr lang="en-US" altLang="zh-CN" sz="900" dirty="0">
              <a:latin typeface="汉仪黑荔枝体简" panose="00020600040101010101" pitchFamily="18" charset="-122"/>
              <a:ea typeface="汉仪黑荔枝体简" panose="00020600040101010101" pitchFamily="18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5554980" y="2429510"/>
            <a:ext cx="1337310" cy="28384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b="1" dirty="0">
                <a:latin typeface="汉仪黑荔枝体简" panose="00020600040101010101" pitchFamily="18" charset="-122"/>
                <a:ea typeface="汉仪黑荔枝体简" panose="00020600040101010101" pitchFamily="18" charset="-122"/>
              </a:rPr>
              <a:t>宣传的自身</a:t>
            </a:r>
            <a:endParaRPr lang="zh-CN" altLang="en-US" b="1" dirty="0">
              <a:latin typeface="汉仪黑荔枝体简" panose="00020600040101010101" pitchFamily="18" charset="-122"/>
              <a:ea typeface="汉仪黑荔枝体简" panose="00020600040101010101" pitchFamily="18" charset="-122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5706745" y="2706370"/>
            <a:ext cx="1863725" cy="483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CC0099"/>
              </a:buClr>
            </a:pPr>
            <a:r>
              <a:rPr lang="en-US" altLang="zh-CN" sz="900" dirty="0">
                <a:latin typeface="汉仪黑荔枝体简" panose="00020600040101010101" pitchFamily="18" charset="-122"/>
                <a:ea typeface="汉仪黑荔枝体简" panose="00020600040101010101" pitchFamily="18" charset="-122"/>
              </a:rPr>
              <a:t>汉服爱好者，爱汉服敬汉服也懂汉服</a:t>
            </a:r>
            <a:endParaRPr lang="en-US" altLang="zh-CN" sz="900" dirty="0">
              <a:latin typeface="汉仪黑荔枝体简" panose="00020600040101010101" pitchFamily="18" charset="-122"/>
              <a:ea typeface="汉仪黑荔枝体简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lenovo\Pictures\划分k.png划分k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853565"/>
            <a:ext cx="3478530" cy="2491740"/>
          </a:xfrm>
          <a:prstGeom prst="rect">
            <a:avLst/>
          </a:prstGeom>
        </p:spPr>
      </p:pic>
      <p:sp>
        <p:nvSpPr>
          <p:cNvPr id="5" name="Rectangle 80"/>
          <p:cNvSpPr/>
          <p:nvPr/>
        </p:nvSpPr>
        <p:spPr>
          <a:xfrm>
            <a:off x="3568065" y="2392680"/>
            <a:ext cx="2439035" cy="440690"/>
          </a:xfrm>
          <a:prstGeom prst="rect">
            <a:avLst/>
          </a:prstGeom>
        </p:spPr>
        <p:txBody>
          <a:bodyPr wrap="square" lIns="164564" tIns="82283" rIns="164564" bIns="82283">
            <a:spAutoFit/>
          </a:bodyPr>
          <a:lstStyle/>
          <a:p>
            <a:pPr algn="l"/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有服章之美，谓之华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9" name="TextBox 84"/>
          <p:cNvSpPr txBox="1"/>
          <p:nvPr/>
        </p:nvSpPr>
        <p:spPr>
          <a:xfrm>
            <a:off x="3674745" y="3092450"/>
            <a:ext cx="4582160" cy="671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华，既是曹植《洛神赋》中能够直观感受到的精美绝伦</a:t>
            </a: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汉服的分支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22031" y="4419202"/>
            <a:ext cx="8482819" cy="262235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22031" y="1646500"/>
            <a:ext cx="8482819" cy="26646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572355" y="949569"/>
            <a:ext cx="4332495" cy="696932"/>
            <a:chOff x="197963" y="5473122"/>
            <a:chExt cx="8609130" cy="138487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58679" y="5473124"/>
              <a:ext cx="2160716" cy="138487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7963" y="5473125"/>
              <a:ext cx="2160716" cy="138487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46377" y="5473122"/>
              <a:ext cx="2160716" cy="138487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85661" y="5473123"/>
              <a:ext cx="2160716" cy="1384875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3349270" y="2085493"/>
            <a:ext cx="1991128" cy="57594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300" b="1" dirty="0">
                <a:latin typeface="微软雅黑" panose="020B0503020204020204" charset="-122"/>
                <a:ea typeface="微软雅黑" panose="020B0503020204020204" charset="-122"/>
              </a:rPr>
              <a:t>汉服</a:t>
            </a:r>
            <a:endParaRPr lang="zh-CN" altLang="en-US" sz="33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49270" y="3348913"/>
            <a:ext cx="4021103" cy="6915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汉服，又称汉衣冠，中国汉族的传统服饰，又称为汉装、华服，是从黄帝即位（约西元前2698年）至明末 （公元17世纪中叶）这四千多年中，以华夏礼仪文化为中心。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5" y="1431064"/>
            <a:ext cx="3254844" cy="335840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356254" y="2631982"/>
            <a:ext cx="3375676" cy="57594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300" b="1" dirty="0">
                <a:latin typeface="微软雅黑" panose="020B0503020204020204" charset="-122"/>
                <a:ea typeface="微软雅黑" panose="020B0503020204020204" charset="-122"/>
              </a:rPr>
              <a:t>简单的介绍</a:t>
            </a:r>
            <a:endParaRPr lang="zh-CN" altLang="en-US" sz="33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lenovo\Pictures\会员.png会员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23570" y="1054735"/>
            <a:ext cx="2945130" cy="3290570"/>
          </a:xfrm>
          <a:prstGeom prst="rect">
            <a:avLst/>
          </a:prstGeom>
        </p:spPr>
      </p:pic>
      <p:sp>
        <p:nvSpPr>
          <p:cNvPr id="5" name="Rectangle 80"/>
          <p:cNvSpPr/>
          <p:nvPr/>
        </p:nvSpPr>
        <p:spPr>
          <a:xfrm>
            <a:off x="3568065" y="2392680"/>
            <a:ext cx="3747135" cy="440690"/>
          </a:xfrm>
          <a:prstGeom prst="rect">
            <a:avLst/>
          </a:prstGeom>
        </p:spPr>
        <p:txBody>
          <a:bodyPr wrap="square" lIns="164564" tIns="82283" rIns="164564" bIns="82283">
            <a:spAutoFit/>
          </a:bodyPr>
          <a:lstStyle/>
          <a:p>
            <a:pPr algn="l"/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  <a:sym typeface="+mn-ea"/>
              </a:rPr>
              <a:t>华”更代表了风骨和民族气度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  <a:sym typeface="+mn-ea"/>
            </a:endParaRPr>
          </a:p>
        </p:txBody>
      </p:sp>
      <p:sp>
        <p:nvSpPr>
          <p:cNvPr id="9" name="TextBox 84"/>
          <p:cNvSpPr txBox="1"/>
          <p:nvPr/>
        </p:nvSpPr>
        <p:spPr>
          <a:xfrm>
            <a:off x="3674745" y="3092450"/>
            <a:ext cx="4582160" cy="671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举手间，翩翩大袖行云流水；行动处，长风盈袖衣袂飘展。</a:t>
            </a: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汉服的分支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lenovo\Pictures\fault.pngfault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87045" y="1840230"/>
            <a:ext cx="3570605" cy="2632710"/>
          </a:xfrm>
          <a:prstGeom prst="rect">
            <a:avLst/>
          </a:prstGeom>
        </p:spPr>
      </p:pic>
      <p:sp>
        <p:nvSpPr>
          <p:cNvPr id="5" name="Rectangle 80"/>
          <p:cNvSpPr/>
          <p:nvPr/>
        </p:nvSpPr>
        <p:spPr>
          <a:xfrm>
            <a:off x="4320540" y="2310130"/>
            <a:ext cx="4286885" cy="440690"/>
          </a:xfrm>
          <a:prstGeom prst="rect">
            <a:avLst/>
          </a:prstGeom>
        </p:spPr>
        <p:txBody>
          <a:bodyPr wrap="square" lIns="164564" tIns="82283" rIns="164564" bIns="82283">
            <a:spAutoFit/>
          </a:bodyPr>
          <a:lstStyle/>
          <a:p>
            <a:pPr algn="l"/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也是《长恨歌》中沁人心脾的灵动飘逸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9" name="TextBox 84"/>
          <p:cNvSpPr txBox="1"/>
          <p:nvPr/>
        </p:nvSpPr>
        <p:spPr>
          <a:xfrm>
            <a:off x="4578985" y="3092450"/>
            <a:ext cx="3677920" cy="417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风吹仙袂飘飘举，犹似羽衣霓裳舞。</a:t>
            </a: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汉服的分支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lenovo\Pictures\压力.png压力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17600" y="1216025"/>
            <a:ext cx="2750185" cy="3256915"/>
          </a:xfrm>
          <a:prstGeom prst="rect">
            <a:avLst/>
          </a:prstGeom>
        </p:spPr>
      </p:pic>
      <p:sp>
        <p:nvSpPr>
          <p:cNvPr id="5" name="Rectangle 80"/>
          <p:cNvSpPr/>
          <p:nvPr/>
        </p:nvSpPr>
        <p:spPr>
          <a:xfrm>
            <a:off x="4320540" y="2310130"/>
            <a:ext cx="4286885" cy="440690"/>
          </a:xfrm>
          <a:prstGeom prst="rect">
            <a:avLst/>
          </a:prstGeom>
        </p:spPr>
        <p:txBody>
          <a:bodyPr wrap="square" lIns="164564" tIns="82283" rIns="164564" bIns="82283">
            <a:spAutoFit/>
          </a:bodyPr>
          <a:lstStyle/>
          <a:p>
            <a:pPr algn="l"/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压力中的他们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9" name="TextBox 84"/>
          <p:cNvSpPr txBox="1"/>
          <p:nvPr/>
        </p:nvSpPr>
        <p:spPr>
          <a:xfrm>
            <a:off x="4578985" y="3092450"/>
            <a:ext cx="3677920" cy="671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他们无数次冲破无形束缚、不顾怪异眼光，将汉服的美一点点挖掘出来并展示在世人面前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汉服爱好者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lenovo\Pictures\兔子.png兔子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0575" y="1372870"/>
            <a:ext cx="3465195" cy="2769235"/>
          </a:xfrm>
          <a:prstGeom prst="rect">
            <a:avLst/>
          </a:prstGeom>
        </p:spPr>
      </p:pic>
      <p:sp>
        <p:nvSpPr>
          <p:cNvPr id="5" name="Rectangle 80"/>
          <p:cNvSpPr/>
          <p:nvPr/>
        </p:nvSpPr>
        <p:spPr>
          <a:xfrm>
            <a:off x="4320540" y="2310130"/>
            <a:ext cx="4286885" cy="440690"/>
          </a:xfrm>
          <a:prstGeom prst="rect">
            <a:avLst/>
          </a:prstGeom>
        </p:spPr>
        <p:txBody>
          <a:bodyPr wrap="square" lIns="164564" tIns="82283" rIns="164564" bIns="82283">
            <a:spAutoFit/>
          </a:bodyPr>
          <a:lstStyle/>
          <a:p>
            <a:pPr algn="l"/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民族文化自信增强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9" name="TextBox 84"/>
          <p:cNvSpPr txBox="1"/>
          <p:nvPr/>
        </p:nvSpPr>
        <p:spPr>
          <a:xfrm>
            <a:off x="4578985" y="3092450"/>
            <a:ext cx="3677920" cy="1179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汉服之美，美如诗画，美到极致尽显芳华。</a:t>
            </a: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经历数千年的洗礼和沉淀，汉服值得成为每一个国人的骄傲。</a:t>
            </a: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汉服爱好者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22031" y="3587911"/>
            <a:ext cx="8482819" cy="262235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22031" y="1477688"/>
            <a:ext cx="8482819" cy="20362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6254" y="485336"/>
            <a:ext cx="5061602" cy="449920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9019" y="1813848"/>
            <a:ext cx="5412503" cy="623248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感 谢 您 的 观 看</a:t>
            </a:r>
            <a:endParaRPr lang="zh-CN" altLang="en-US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9019" y="2437096"/>
            <a:ext cx="4915520" cy="6915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虽缺失过被遗忘过，但还好文化意识正在觉醒、这份美感被越来越多人传承了下去……</a:t>
            </a:r>
            <a:endParaRPr lang="en-US" altLang="zh-CN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也许终有一天，每个人都能穿上汉服，短暂梦回那个令人魂牵梦萦的时代，再现千年前的经典模样。</a:t>
            </a:r>
            <a:endParaRPr lang="en-US" altLang="zh-CN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0505" y="-214278"/>
            <a:ext cx="2551209" cy="2632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742157" y="1612916"/>
            <a:ext cx="5854061" cy="919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978135" y="1800325"/>
            <a:ext cx="5145959" cy="483870"/>
          </a:xfrm>
          <a:prstGeom prst="rect">
            <a:avLst/>
          </a:prstGeom>
          <a:noFill/>
        </p:spPr>
        <p:txBody>
          <a:bodyPr wrap="square" lIns="68604" tIns="34302" rIns="68604" bIns="3430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自黄帝、尧、舜垂衣裳而天下治，汉服已具基本形式，历经周朝礼法的继承，到了汉朝形成完善的衣冠体系并普及至民众，还通过儒教和中华法系影响了整个汉文化圈。</a:t>
            </a:r>
            <a:endParaRPr lang="en-US" altLang="zh-CN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42157" y="2855054"/>
            <a:ext cx="5854061" cy="919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978135" y="3042463"/>
            <a:ext cx="5145959" cy="483870"/>
          </a:xfrm>
          <a:prstGeom prst="rect">
            <a:avLst/>
          </a:prstGeom>
          <a:noFill/>
        </p:spPr>
        <p:txBody>
          <a:bodyPr wrap="square" lIns="68604" tIns="34302" rIns="68604" bIns="3430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汉服是最能体现汉族特色及信仰的服装，是华夏礼仪文化的必要组成，汉服的特点可以在四书五经、经史子集里找到依据。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148473" y="1742023"/>
            <a:ext cx="3292823" cy="310988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978397" y="31784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发展历史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0"/>
          <p:cNvSpPr/>
          <p:nvPr/>
        </p:nvSpPr>
        <p:spPr>
          <a:xfrm>
            <a:off x="4140334" y="1569738"/>
            <a:ext cx="786130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r"/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起源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7" name="TextBox 84"/>
          <p:cNvSpPr txBox="1"/>
          <p:nvPr/>
        </p:nvSpPr>
        <p:spPr>
          <a:xfrm>
            <a:off x="269469" y="1870015"/>
            <a:ext cx="4672820" cy="1433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        早在商朝，就已经确立了衣冠制度，不同的样式代表不同的阶级，而有一个总的形制，就是“上衣下裳”制。顾名思义，无论尊卑男女，都是采用上下两段的制式，且边缘必须用相差大的颜色的布料封边		这是成语“不修边幅”的起源。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 descr="C:\Users\lenovo\Pictures\海富.jpg海富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426657" y="756275"/>
            <a:ext cx="2799715" cy="4200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朝代的简史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22031" y="4419202"/>
            <a:ext cx="8482819" cy="262235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22031" y="1646500"/>
            <a:ext cx="8482819" cy="26646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572355" y="949569"/>
            <a:ext cx="4332495" cy="696932"/>
            <a:chOff x="197963" y="5473122"/>
            <a:chExt cx="8609130" cy="138487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58679" y="5473124"/>
              <a:ext cx="2160716" cy="138487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7963" y="5473125"/>
              <a:ext cx="2160716" cy="138487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46377" y="5473122"/>
              <a:ext cx="2160716" cy="138487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85661" y="5473123"/>
              <a:ext cx="2160716" cy="1384875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3349270" y="2085493"/>
            <a:ext cx="1991128" cy="57594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300" b="1" dirty="0">
                <a:latin typeface="微软雅黑" panose="020B0503020204020204" charset="-122"/>
                <a:ea typeface="微软雅黑" panose="020B0503020204020204" charset="-122"/>
              </a:rPr>
              <a:t>汉服结构</a:t>
            </a:r>
            <a:endParaRPr lang="zh-CN" altLang="en-US" sz="33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49270" y="3348913"/>
            <a:ext cx="4021103" cy="2762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在结构上，汉服分为十个部分：领、襟、裾、袂、祛、袖、衿、衽、带、系。 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5" y="1431064"/>
            <a:ext cx="3254844" cy="335840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349269" y="2631982"/>
            <a:ext cx="3375676" cy="57594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300" b="1" dirty="0">
                <a:latin typeface="微软雅黑" panose="020B0503020204020204" charset="-122"/>
                <a:ea typeface="微软雅黑" panose="020B0503020204020204" charset="-122"/>
              </a:rPr>
              <a:t>汉服分十个部分</a:t>
            </a:r>
            <a:endParaRPr lang="zh-CN" altLang="en-US" sz="33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0"/>
          <p:cNvSpPr/>
          <p:nvPr/>
        </p:nvSpPr>
        <p:spPr>
          <a:xfrm>
            <a:off x="3841651" y="1221562"/>
            <a:ext cx="557530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l"/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领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7" name="TextBox 84"/>
          <p:cNvSpPr txBox="1"/>
          <p:nvPr/>
        </p:nvSpPr>
        <p:spPr>
          <a:xfrm>
            <a:off x="3841651" y="1518957"/>
            <a:ext cx="4672820" cy="417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衣领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8" name="Rectangle 80"/>
          <p:cNvSpPr/>
          <p:nvPr/>
        </p:nvSpPr>
        <p:spPr>
          <a:xfrm>
            <a:off x="3857476" y="2286514"/>
            <a:ext cx="557530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l"/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襟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9" name="TextBox 84"/>
          <p:cNvSpPr txBox="1"/>
          <p:nvPr/>
        </p:nvSpPr>
        <p:spPr>
          <a:xfrm>
            <a:off x="3857476" y="2628994"/>
            <a:ext cx="4672820" cy="671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襟：与祍是同义词，但使用时特指衣服的交叠重合处，以内 外（或前后）襟区分。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80"/>
          <p:cNvSpPr/>
          <p:nvPr/>
        </p:nvSpPr>
        <p:spPr>
          <a:xfrm>
            <a:off x="3882804" y="3396598"/>
            <a:ext cx="557530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l"/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裾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1" name="TextBox 84"/>
          <p:cNvSpPr txBox="1"/>
          <p:nvPr/>
        </p:nvSpPr>
        <p:spPr>
          <a:xfrm>
            <a:off x="3882804" y="3739078"/>
            <a:ext cx="4672820" cy="925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裾：衣服的下摆，又特指衣服前襟处。例如“直裾”的意思就是，衣襟垂直而下。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C:\Users\lenovo\Pictures\全部.jpg全部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89854" y="1826351"/>
            <a:ext cx="3283585" cy="2265045"/>
          </a:xfrm>
          <a:prstGeom prst="ellipse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汉服的十大结构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0"/>
          <p:cNvSpPr/>
          <p:nvPr/>
        </p:nvSpPr>
        <p:spPr>
          <a:xfrm>
            <a:off x="3841651" y="1221562"/>
            <a:ext cx="1440180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l"/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袂（mèi）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7" name="TextBox 84"/>
          <p:cNvSpPr txBox="1"/>
          <p:nvPr/>
        </p:nvSpPr>
        <p:spPr>
          <a:xfrm>
            <a:off x="3841651" y="1564042"/>
            <a:ext cx="4672820" cy="417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衣袖</a:t>
            </a: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8" name="Rectangle 80"/>
          <p:cNvSpPr/>
          <p:nvPr/>
        </p:nvSpPr>
        <p:spPr>
          <a:xfrm>
            <a:off x="3857476" y="2286514"/>
            <a:ext cx="1314450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l"/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祛（qū）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9" name="TextBox 84"/>
          <p:cNvSpPr txBox="1"/>
          <p:nvPr/>
        </p:nvSpPr>
        <p:spPr>
          <a:xfrm>
            <a:off x="3841601" y="2597244"/>
            <a:ext cx="4672820" cy="417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袖口</a:t>
            </a: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0" name="Rectangle 80"/>
          <p:cNvSpPr/>
          <p:nvPr/>
        </p:nvSpPr>
        <p:spPr>
          <a:xfrm>
            <a:off x="3882804" y="3396598"/>
            <a:ext cx="557530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l"/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袖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1" name="TextBox 84"/>
          <p:cNvSpPr txBox="1"/>
          <p:nvPr/>
        </p:nvSpPr>
        <p:spPr>
          <a:xfrm>
            <a:off x="3882804" y="3739078"/>
            <a:ext cx="4672820" cy="671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袖子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C:\Users\lenovo\Pictures\全部.jpg全部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35280" y="1717448"/>
            <a:ext cx="3506372" cy="2419350"/>
          </a:xfrm>
          <a:prstGeom prst="ellipse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endParaRPr lang="zh-CN" altLang="en-US" sz="1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汉服的十大结构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0"/>
          <p:cNvSpPr/>
          <p:nvPr/>
        </p:nvSpPr>
        <p:spPr>
          <a:xfrm>
            <a:off x="3841651" y="1221562"/>
            <a:ext cx="557530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l"/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系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7" name="TextBox 84"/>
          <p:cNvSpPr txBox="1"/>
          <p:nvPr/>
        </p:nvSpPr>
        <p:spPr>
          <a:xfrm>
            <a:off x="3841651" y="1564042"/>
            <a:ext cx="4672820" cy="671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系的带子，同带，汉服几乎不用一颗扣子，全由系带结缨的方式穿戴</a:t>
            </a: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pic>
        <p:nvPicPr>
          <p:cNvPr id="2" name="图片 1" descr="C:\Users\lenovo\Pictures\全部.jpg全部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35280" y="1717448"/>
            <a:ext cx="3506372" cy="2419350"/>
          </a:xfrm>
          <a:prstGeom prst="ellipse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991097" y="31784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endParaRPr lang="zh-CN" altLang="en-US" sz="1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汉服的十大结构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2131</Words>
  <Application>WPS 演示</Application>
  <PresentationFormat>全屏显示(16:9)</PresentationFormat>
  <Paragraphs>300</Paragraphs>
  <Slides>34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52" baseType="lpstr">
      <vt:lpstr>Arial</vt:lpstr>
      <vt:lpstr>宋体</vt:lpstr>
      <vt:lpstr>Wingdings</vt:lpstr>
      <vt:lpstr>微软雅黑</vt:lpstr>
      <vt:lpstr>Castellar</vt:lpstr>
      <vt:lpstr>Aparajita</vt:lpstr>
      <vt:lpstr>Nirmala UI</vt:lpstr>
      <vt:lpstr>等线</vt:lpstr>
      <vt:lpstr>Arial Unicode MS</vt:lpstr>
      <vt:lpstr>等线 Light</vt:lpstr>
      <vt:lpstr>Calibri Light</vt:lpstr>
      <vt:lpstr>方正宋刻本秀楷简体</vt:lpstr>
      <vt:lpstr>汉仪黑荔枝体简</vt:lpstr>
      <vt:lpstr>黑体</vt:lpstr>
      <vt:lpstr>Arial Narrow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dc:description>微信公众号：PPT模板不求人</dc:description>
  <cp:lastModifiedBy>布丁</cp:lastModifiedBy>
  <cp:revision>20</cp:revision>
  <dcterms:created xsi:type="dcterms:W3CDTF">2017-11-05T02:32:00Z</dcterms:created>
  <dcterms:modified xsi:type="dcterms:W3CDTF">2021-05-21T05:32:28Z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853D72936FAB40878A9C5143B2DBE50E</vt:lpwstr>
  </property>
  <property fmtid="{D5CDD505-2E9C-101B-9397-08002B2CF9AE}" pid="3" name="KSOProductBuildVer">
    <vt:lpwstr>2052-11.1.0.10495</vt:lpwstr>
  </property>
</Properties>
</file>